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9" d="100"/>
          <a:sy n="79" d="100"/>
        </p:scale>
        <p:origin x="-178" y="24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AC78E-83C7-4EB9-A2DC-61C8BEAAC7CB}" type="datetimeFigureOut">
              <a:rPr lang="en-IN" smtClean="0"/>
              <a:t>03-08-2024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3BF84-1A48-4792-805F-BEFE3465DD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8886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2527102"/>
            <a:ext cx="7415927" cy="16199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5103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Building a Recipe Generator</a:t>
            </a:r>
            <a:endParaRPr lang="en-US" sz="5103" dirty="0"/>
          </a:p>
        </p:txBody>
      </p:sp>
      <p:sp>
        <p:nvSpPr>
          <p:cNvPr id="7" name="Text 2"/>
          <p:cNvSpPr/>
          <p:nvPr/>
        </p:nvSpPr>
        <p:spPr>
          <a:xfrm>
            <a:off x="6350437" y="4517350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explores how to create a recipe generator that uses AI to produce creative and practical cooking recipes based on given ingredients.</a:t>
            </a:r>
            <a:endParaRPr lang="en-US" sz="1944" dirty="0"/>
          </a:p>
        </p:txBody>
      </p:sp>
      <p:pic>
        <p:nvPicPr>
          <p:cNvPr id="9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5267" y="1337912"/>
            <a:ext cx="4263991" cy="61409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610" y="2491740"/>
            <a:ext cx="4869180" cy="32461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737003"/>
            <a:ext cx="7415927" cy="16199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5103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Conclusion and Next Steps</a:t>
            </a:r>
            <a:endParaRPr lang="en-US" sz="5103" dirty="0"/>
          </a:p>
        </p:txBody>
      </p:sp>
      <p:sp>
        <p:nvSpPr>
          <p:cNvPr id="7" name="Text 2"/>
          <p:cNvSpPr/>
          <p:nvPr/>
        </p:nvSpPr>
        <p:spPr>
          <a:xfrm>
            <a:off x="864037" y="3727252"/>
            <a:ext cx="7415927" cy="27653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recipe generator project has demonstrated the potential for AI to inspire creative and practical cooking ideas. By carefully structuring prompts and refining the model, we can produce a diverse range of high-quality recipes tailored to user preferences. Moving forward, integrating the generator into a user-friendly application and continuously improving its capabilities will be key to its success.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2329577"/>
            <a:ext cx="7415927" cy="16199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5103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Defining the Project Objective</a:t>
            </a:r>
            <a:endParaRPr lang="en-US" sz="5103" dirty="0"/>
          </a:p>
        </p:txBody>
      </p:sp>
      <p:sp>
        <p:nvSpPr>
          <p:cNvPr id="7" name="Text 2"/>
          <p:cNvSpPr/>
          <p:nvPr/>
        </p:nvSpPr>
        <p:spPr>
          <a:xfrm>
            <a:off x="864037" y="4319826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goal is to develop a system that can reliably generate cooking recipes using specific ingredients as input. The generated recipes should be diverse, flavorful, and tailored to user preferences and dietary needs.</a:t>
            </a:r>
            <a:endParaRPr lang="en-US" sz="1944" dirty="0"/>
          </a:p>
        </p:txBody>
      </p:sp>
      <p:pic>
        <p:nvPicPr>
          <p:cNvPr id="9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83013" y="638838"/>
            <a:ext cx="4584843" cy="69519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371606"/>
            <a:ext cx="11586686" cy="8099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379"/>
              </a:lnSpc>
              <a:buNone/>
            </a:pPr>
            <a:r>
              <a:rPr lang="en-US" sz="5103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Identifying Key Ingredients for Recipes</a:t>
            </a:r>
            <a:endParaRPr lang="en-US" sz="5103" dirty="0"/>
          </a:p>
        </p:txBody>
      </p:sp>
      <p:sp>
        <p:nvSpPr>
          <p:cNvPr id="5" name="Text 2"/>
          <p:cNvSpPr/>
          <p:nvPr/>
        </p:nvSpPr>
        <p:spPr>
          <a:xfrm>
            <a:off x="864037" y="3798689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Common Ingredients</a:t>
            </a:r>
            <a:endParaRPr lang="en-US" sz="2552" dirty="0"/>
          </a:p>
        </p:txBody>
      </p:sp>
      <p:sp>
        <p:nvSpPr>
          <p:cNvPr id="6" name="Text 3"/>
          <p:cNvSpPr/>
          <p:nvPr/>
        </p:nvSpPr>
        <p:spPr>
          <a:xfrm>
            <a:off x="864037" y="4450556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Staples like chicken, beef, rice, vegetables, and herbs form the foundation of many recipes.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798689"/>
            <a:ext cx="3484721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Specialized Ingredients</a:t>
            </a:r>
            <a:endParaRPr lang="en-US" sz="2552" dirty="0"/>
          </a:p>
        </p:txBody>
      </p:sp>
      <p:sp>
        <p:nvSpPr>
          <p:cNvPr id="8" name="Text 5"/>
          <p:cNvSpPr/>
          <p:nvPr/>
        </p:nvSpPr>
        <p:spPr>
          <a:xfrm>
            <a:off x="5372695" y="4450556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Exotic spices, seafood, grains, and plant-based proteins can add unique flavors and textures.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798689"/>
            <a:ext cx="3240405" cy="405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89"/>
              </a:lnSpc>
              <a:buNone/>
            </a:pPr>
            <a:r>
              <a:rPr lang="en-US" sz="255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Dietary Restrictions</a:t>
            </a:r>
            <a:endParaRPr lang="en-US" sz="2552" dirty="0"/>
          </a:p>
        </p:txBody>
      </p:sp>
      <p:sp>
        <p:nvSpPr>
          <p:cNvPr id="10" name="Text 7"/>
          <p:cNvSpPr/>
          <p:nvPr/>
        </p:nvSpPr>
        <p:spPr>
          <a:xfrm>
            <a:off x="9881354" y="4450556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Accommodating vegan, gluten-free, or other dietary needs expands the recipe possibilities.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4268" y="889397"/>
            <a:ext cx="5005745" cy="645080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72822" y="989052"/>
            <a:ext cx="7798356" cy="12613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67"/>
              </a:lnSpc>
              <a:buNone/>
            </a:pPr>
            <a:r>
              <a:rPr lang="en-US" sz="3973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Structuring Prompts for Recipe Generation</a:t>
            </a:r>
            <a:endParaRPr lang="en-US" sz="3973" dirty="0"/>
          </a:p>
        </p:txBody>
      </p:sp>
      <p:sp>
        <p:nvSpPr>
          <p:cNvPr id="7" name="Shape 2"/>
          <p:cNvSpPr/>
          <p:nvPr/>
        </p:nvSpPr>
        <p:spPr>
          <a:xfrm>
            <a:off x="672822" y="2754868"/>
            <a:ext cx="432435" cy="432435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824270" y="2819638"/>
            <a:ext cx="129540" cy="3027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4"/>
              </a:lnSpc>
              <a:buNone/>
            </a:pPr>
            <a:r>
              <a:rPr lang="en-US" sz="238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384" dirty="0"/>
          </a:p>
        </p:txBody>
      </p:sp>
      <p:sp>
        <p:nvSpPr>
          <p:cNvPr id="9" name="Text 4"/>
          <p:cNvSpPr/>
          <p:nvPr/>
        </p:nvSpPr>
        <p:spPr>
          <a:xfrm>
            <a:off x="1297424" y="2754868"/>
            <a:ext cx="2523053" cy="315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3"/>
              </a:lnSpc>
              <a:buNone/>
            </a:pPr>
            <a:r>
              <a:rPr lang="en-US" sz="1987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Clear Ingredient List</a:t>
            </a:r>
            <a:endParaRPr lang="en-US" sz="1987" dirty="0"/>
          </a:p>
        </p:txBody>
      </p:sp>
      <p:sp>
        <p:nvSpPr>
          <p:cNvPr id="10" name="Text 5"/>
          <p:cNvSpPr/>
          <p:nvPr/>
        </p:nvSpPr>
        <p:spPr>
          <a:xfrm>
            <a:off x="1297424" y="3185398"/>
            <a:ext cx="7173754" cy="3076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2"/>
              </a:lnSpc>
              <a:buNone/>
            </a:pPr>
            <a:r>
              <a:rPr lang="en-US" sz="151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 specific set of ingredients to focus the AI's recipe generation.</a:t>
            </a:r>
            <a:endParaRPr lang="en-US" sz="1514" dirty="0"/>
          </a:p>
        </p:txBody>
      </p:sp>
      <p:sp>
        <p:nvSpPr>
          <p:cNvPr id="11" name="Shape 6"/>
          <p:cNvSpPr/>
          <p:nvPr/>
        </p:nvSpPr>
        <p:spPr>
          <a:xfrm>
            <a:off x="672822" y="3901440"/>
            <a:ext cx="432435" cy="432435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803196" y="3966210"/>
            <a:ext cx="171688" cy="3027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4"/>
              </a:lnSpc>
              <a:buNone/>
            </a:pPr>
            <a:r>
              <a:rPr lang="en-US" sz="238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384" dirty="0"/>
          </a:p>
        </p:txBody>
      </p:sp>
      <p:sp>
        <p:nvSpPr>
          <p:cNvPr id="13" name="Text 8"/>
          <p:cNvSpPr/>
          <p:nvPr/>
        </p:nvSpPr>
        <p:spPr>
          <a:xfrm>
            <a:off x="1297424" y="3901440"/>
            <a:ext cx="2523053" cy="315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3"/>
              </a:lnSpc>
              <a:buNone/>
            </a:pPr>
            <a:r>
              <a:rPr lang="en-US" sz="1987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Flavor Profiles</a:t>
            </a:r>
            <a:endParaRPr lang="en-US" sz="1987" dirty="0"/>
          </a:p>
        </p:txBody>
      </p:sp>
      <p:sp>
        <p:nvSpPr>
          <p:cNvPr id="14" name="Text 9"/>
          <p:cNvSpPr/>
          <p:nvPr/>
        </p:nvSpPr>
        <p:spPr>
          <a:xfrm>
            <a:off x="1297424" y="4331970"/>
            <a:ext cx="7173754" cy="3076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2"/>
              </a:lnSpc>
              <a:buNone/>
            </a:pPr>
            <a:r>
              <a:rPr lang="en-US" sz="151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Suggest cuisines, cooking styles, or flavor combinations to guide the recipe.</a:t>
            </a:r>
            <a:endParaRPr lang="en-US" sz="1514" dirty="0"/>
          </a:p>
        </p:txBody>
      </p:sp>
      <p:sp>
        <p:nvSpPr>
          <p:cNvPr id="15" name="Shape 10"/>
          <p:cNvSpPr/>
          <p:nvPr/>
        </p:nvSpPr>
        <p:spPr>
          <a:xfrm>
            <a:off x="672822" y="5048012"/>
            <a:ext cx="432435" cy="432435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803315" y="5112782"/>
            <a:ext cx="171331" cy="3027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4"/>
              </a:lnSpc>
              <a:buNone/>
            </a:pPr>
            <a:r>
              <a:rPr lang="en-US" sz="238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384" dirty="0"/>
          </a:p>
        </p:txBody>
      </p:sp>
      <p:sp>
        <p:nvSpPr>
          <p:cNvPr id="17" name="Text 12"/>
          <p:cNvSpPr/>
          <p:nvPr/>
        </p:nvSpPr>
        <p:spPr>
          <a:xfrm>
            <a:off x="1297424" y="5048012"/>
            <a:ext cx="2548533" cy="315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3"/>
              </a:lnSpc>
              <a:buNone/>
            </a:pPr>
            <a:r>
              <a:rPr lang="en-US" sz="1987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Dietary Requirements</a:t>
            </a:r>
            <a:endParaRPr lang="en-US" sz="1987" dirty="0"/>
          </a:p>
        </p:txBody>
      </p:sp>
      <p:sp>
        <p:nvSpPr>
          <p:cNvPr id="18" name="Text 13"/>
          <p:cNvSpPr/>
          <p:nvPr/>
        </p:nvSpPr>
        <p:spPr>
          <a:xfrm>
            <a:off x="1297424" y="5478542"/>
            <a:ext cx="7173754" cy="3076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22"/>
              </a:lnSpc>
              <a:buNone/>
            </a:pPr>
            <a:r>
              <a:rPr lang="en-US" sz="151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Indicate any dietary restrictions or preferences to tailor the recipe.</a:t>
            </a:r>
            <a:endParaRPr lang="en-US" sz="1514" dirty="0"/>
          </a:p>
        </p:txBody>
      </p:sp>
      <p:sp>
        <p:nvSpPr>
          <p:cNvPr id="19" name="Shape 14"/>
          <p:cNvSpPr/>
          <p:nvPr/>
        </p:nvSpPr>
        <p:spPr>
          <a:xfrm>
            <a:off x="672822" y="6194584"/>
            <a:ext cx="432435" cy="432435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807363" y="6259354"/>
            <a:ext cx="163235" cy="3027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84"/>
              </a:lnSpc>
              <a:buNone/>
            </a:pPr>
            <a:r>
              <a:rPr lang="en-US" sz="238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384" dirty="0"/>
          </a:p>
        </p:txBody>
      </p:sp>
      <p:sp>
        <p:nvSpPr>
          <p:cNvPr id="21" name="Text 16"/>
          <p:cNvSpPr/>
          <p:nvPr/>
        </p:nvSpPr>
        <p:spPr>
          <a:xfrm>
            <a:off x="1297424" y="6194584"/>
            <a:ext cx="2523053" cy="315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83"/>
              </a:lnSpc>
              <a:buNone/>
            </a:pPr>
            <a:r>
              <a:rPr lang="en-US" sz="1987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Optional Instructions</a:t>
            </a:r>
            <a:endParaRPr lang="en-US" sz="1987" dirty="0"/>
          </a:p>
        </p:txBody>
      </p:sp>
      <p:sp>
        <p:nvSpPr>
          <p:cNvPr id="22" name="Text 17"/>
          <p:cNvSpPr/>
          <p:nvPr/>
        </p:nvSpPr>
        <p:spPr>
          <a:xfrm>
            <a:off x="1297424" y="6625114"/>
            <a:ext cx="7173754" cy="6153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22"/>
              </a:lnSpc>
              <a:buNone/>
            </a:pPr>
            <a:r>
              <a:rPr lang="en-US" sz="151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 preparation steps, cooking methods, or serving suggestions to refine the output.</a:t>
            </a:r>
            <a:endParaRPr lang="en-US" sz="151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12" y="2282190"/>
            <a:ext cx="4986576" cy="36652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85892" y="879038"/>
            <a:ext cx="7745016" cy="13115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64"/>
              </a:lnSpc>
              <a:buNone/>
            </a:pPr>
            <a:r>
              <a:rPr lang="en-US" sz="4131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Techniques for Guiding the AI to Desired Outputs</a:t>
            </a:r>
            <a:endParaRPr lang="en-US" sz="4131" dirty="0"/>
          </a:p>
        </p:txBody>
      </p:sp>
      <p:sp>
        <p:nvSpPr>
          <p:cNvPr id="7" name="Shape 2"/>
          <p:cNvSpPr/>
          <p:nvPr/>
        </p:nvSpPr>
        <p:spPr>
          <a:xfrm>
            <a:off x="6474262" y="2490430"/>
            <a:ext cx="22860" cy="4860131"/>
          </a:xfrm>
          <a:prstGeom prst="roundRect">
            <a:avLst>
              <a:gd name="adj" fmla="val 367232"/>
            </a:avLst>
          </a:prstGeom>
          <a:solidFill>
            <a:srgbClr val="B2D4E5"/>
          </a:solidFill>
          <a:ln/>
        </p:spPr>
      </p:sp>
      <p:sp>
        <p:nvSpPr>
          <p:cNvPr id="8" name="Shape 3"/>
          <p:cNvSpPr/>
          <p:nvPr/>
        </p:nvSpPr>
        <p:spPr>
          <a:xfrm>
            <a:off x="6687681" y="2928580"/>
            <a:ext cx="699492" cy="22860"/>
          </a:xfrm>
          <a:prstGeom prst="roundRect">
            <a:avLst>
              <a:gd name="adj" fmla="val 367232"/>
            </a:avLst>
          </a:prstGeom>
          <a:solidFill>
            <a:srgbClr val="B2D4E5"/>
          </a:solidFill>
          <a:ln/>
        </p:spPr>
      </p:sp>
      <p:sp>
        <p:nvSpPr>
          <p:cNvPr id="9" name="Shape 4"/>
          <p:cNvSpPr/>
          <p:nvPr/>
        </p:nvSpPr>
        <p:spPr>
          <a:xfrm>
            <a:off x="6260842" y="2715220"/>
            <a:ext cx="449699" cy="449699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6418243" y="2782610"/>
            <a:ext cx="134779" cy="3148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9"/>
              </a:lnSpc>
              <a:buNone/>
            </a:pPr>
            <a:r>
              <a:rPr lang="en-US" sz="2479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479" dirty="0"/>
          </a:p>
        </p:txBody>
      </p:sp>
      <p:sp>
        <p:nvSpPr>
          <p:cNvPr id="11" name="Text 6"/>
          <p:cNvSpPr/>
          <p:nvPr/>
        </p:nvSpPr>
        <p:spPr>
          <a:xfrm>
            <a:off x="7584996" y="2690217"/>
            <a:ext cx="2623304" cy="327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2"/>
              </a:lnSpc>
              <a:buNone/>
            </a:pPr>
            <a:r>
              <a:rPr lang="en-US" sz="206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Iterative Refinement</a:t>
            </a:r>
            <a:endParaRPr lang="en-US" sz="2066" dirty="0"/>
          </a:p>
        </p:txBody>
      </p:sp>
      <p:sp>
        <p:nvSpPr>
          <p:cNvPr id="12" name="Text 7"/>
          <p:cNvSpPr/>
          <p:nvPr/>
        </p:nvSpPr>
        <p:spPr>
          <a:xfrm>
            <a:off x="7584996" y="3137892"/>
            <a:ext cx="6345912" cy="639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18"/>
              </a:lnSpc>
              <a:buNone/>
            </a:pPr>
            <a:r>
              <a:rPr lang="en-US" sz="157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with a broad prompt, then provide feedback to gradually improve the recipe.</a:t>
            </a:r>
            <a:endParaRPr lang="en-US" sz="1574" dirty="0"/>
          </a:p>
        </p:txBody>
      </p:sp>
      <p:sp>
        <p:nvSpPr>
          <p:cNvPr id="13" name="Shape 8"/>
          <p:cNvSpPr/>
          <p:nvPr/>
        </p:nvSpPr>
        <p:spPr>
          <a:xfrm>
            <a:off x="6687681" y="4615220"/>
            <a:ext cx="699492" cy="22860"/>
          </a:xfrm>
          <a:prstGeom prst="roundRect">
            <a:avLst>
              <a:gd name="adj" fmla="val 367232"/>
            </a:avLst>
          </a:prstGeom>
          <a:solidFill>
            <a:srgbClr val="B2D4E5"/>
          </a:solidFill>
          <a:ln/>
        </p:spPr>
      </p:sp>
      <p:sp>
        <p:nvSpPr>
          <p:cNvPr id="14" name="Shape 9"/>
          <p:cNvSpPr/>
          <p:nvPr/>
        </p:nvSpPr>
        <p:spPr>
          <a:xfrm>
            <a:off x="6260842" y="4401860"/>
            <a:ext cx="449699" cy="449699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6396454" y="4469249"/>
            <a:ext cx="178475" cy="3148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9"/>
              </a:lnSpc>
              <a:buNone/>
            </a:pPr>
            <a:r>
              <a:rPr lang="en-US" sz="2479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479" dirty="0"/>
          </a:p>
        </p:txBody>
      </p:sp>
      <p:sp>
        <p:nvSpPr>
          <p:cNvPr id="16" name="Text 11"/>
          <p:cNvSpPr/>
          <p:nvPr/>
        </p:nvSpPr>
        <p:spPr>
          <a:xfrm>
            <a:off x="7584996" y="4376857"/>
            <a:ext cx="2623304" cy="327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2"/>
              </a:lnSpc>
              <a:buNone/>
            </a:pPr>
            <a:r>
              <a:rPr lang="en-US" sz="206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Prompt Engineering</a:t>
            </a:r>
            <a:endParaRPr lang="en-US" sz="2066" dirty="0"/>
          </a:p>
        </p:txBody>
      </p:sp>
      <p:sp>
        <p:nvSpPr>
          <p:cNvPr id="17" name="Text 12"/>
          <p:cNvSpPr/>
          <p:nvPr/>
        </p:nvSpPr>
        <p:spPr>
          <a:xfrm>
            <a:off x="7584996" y="4824532"/>
            <a:ext cx="6345912" cy="639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18"/>
              </a:lnSpc>
              <a:buNone/>
            </a:pPr>
            <a:r>
              <a:rPr lang="en-US" sz="157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Carefully structure the prompt to encourage specific recipe attributes or cooking methods.</a:t>
            </a:r>
            <a:endParaRPr lang="en-US" sz="1574" dirty="0"/>
          </a:p>
        </p:txBody>
      </p:sp>
      <p:sp>
        <p:nvSpPr>
          <p:cNvPr id="18" name="Shape 13"/>
          <p:cNvSpPr/>
          <p:nvPr/>
        </p:nvSpPr>
        <p:spPr>
          <a:xfrm>
            <a:off x="6687681" y="6301859"/>
            <a:ext cx="699492" cy="22860"/>
          </a:xfrm>
          <a:prstGeom prst="roundRect">
            <a:avLst>
              <a:gd name="adj" fmla="val 367232"/>
            </a:avLst>
          </a:prstGeom>
          <a:solidFill>
            <a:srgbClr val="B2D4E5"/>
          </a:solidFill>
          <a:ln/>
        </p:spPr>
      </p:sp>
      <p:sp>
        <p:nvSpPr>
          <p:cNvPr id="19" name="Shape 14"/>
          <p:cNvSpPr/>
          <p:nvPr/>
        </p:nvSpPr>
        <p:spPr>
          <a:xfrm>
            <a:off x="6260842" y="6088499"/>
            <a:ext cx="449699" cy="449699"/>
          </a:xfrm>
          <a:prstGeom prst="roundRect">
            <a:avLst>
              <a:gd name="adj" fmla="val 18668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6396573" y="6155888"/>
            <a:ext cx="178118" cy="3148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9"/>
              </a:lnSpc>
              <a:buNone/>
            </a:pPr>
            <a:r>
              <a:rPr lang="en-US" sz="2479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479" dirty="0"/>
          </a:p>
        </p:txBody>
      </p:sp>
      <p:sp>
        <p:nvSpPr>
          <p:cNvPr id="21" name="Text 16"/>
          <p:cNvSpPr/>
          <p:nvPr/>
        </p:nvSpPr>
        <p:spPr>
          <a:xfrm>
            <a:off x="7584996" y="6063496"/>
            <a:ext cx="2623304" cy="327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2"/>
              </a:lnSpc>
              <a:buNone/>
            </a:pPr>
            <a:r>
              <a:rPr lang="en-US" sz="206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Model Finetuning</a:t>
            </a:r>
            <a:endParaRPr lang="en-US" sz="2066" dirty="0"/>
          </a:p>
        </p:txBody>
      </p:sp>
      <p:sp>
        <p:nvSpPr>
          <p:cNvPr id="22" name="Text 17"/>
          <p:cNvSpPr/>
          <p:nvPr/>
        </p:nvSpPr>
        <p:spPr>
          <a:xfrm>
            <a:off x="7584996" y="6511171"/>
            <a:ext cx="6345912" cy="6396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18"/>
              </a:lnSpc>
              <a:buNone/>
            </a:pPr>
            <a:r>
              <a:rPr lang="en-US" sz="157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Retrain the AI model on a curated dataset of high-quality recipes to enhance its outputs.</a:t>
            </a:r>
            <a:endParaRPr lang="en-US" sz="157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79" y="2219325"/>
            <a:ext cx="5054441" cy="379083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91238" y="971907"/>
            <a:ext cx="7934325" cy="11339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65"/>
              </a:lnSpc>
              <a:buNone/>
            </a:pPr>
            <a:r>
              <a:rPr lang="en-US" sz="357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Ensuring Reliability and Practicality of Generated Recipes</a:t>
            </a:r>
            <a:endParaRPr lang="en-US" sz="3572" dirty="0"/>
          </a:p>
        </p:txBody>
      </p:sp>
      <p:sp>
        <p:nvSpPr>
          <p:cNvPr id="7" name="Shape 2"/>
          <p:cNvSpPr/>
          <p:nvPr/>
        </p:nvSpPr>
        <p:spPr>
          <a:xfrm>
            <a:off x="6091238" y="2365058"/>
            <a:ext cx="7934325" cy="1024414"/>
          </a:xfrm>
          <a:prstGeom prst="roundRect">
            <a:avLst>
              <a:gd name="adj" fmla="val 708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271617" y="2545437"/>
            <a:ext cx="2599611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3"/>
              </a:lnSpc>
              <a:buNone/>
            </a:pPr>
            <a:r>
              <a:rPr lang="en-US" sz="178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Ingredient Compatibility</a:t>
            </a:r>
            <a:endParaRPr lang="en-US" sz="1786" dirty="0"/>
          </a:p>
        </p:txBody>
      </p:sp>
      <p:sp>
        <p:nvSpPr>
          <p:cNvPr id="9" name="Text 4"/>
          <p:cNvSpPr/>
          <p:nvPr/>
        </p:nvSpPr>
        <p:spPr>
          <a:xfrm>
            <a:off x="6271617" y="2932509"/>
            <a:ext cx="7573566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 that the selected ingredients work well together and create a balanced dish.</a:t>
            </a:r>
            <a:endParaRPr lang="en-US" sz="1361" dirty="0"/>
          </a:p>
        </p:txBody>
      </p:sp>
      <p:sp>
        <p:nvSpPr>
          <p:cNvPr id="10" name="Shape 5"/>
          <p:cNvSpPr/>
          <p:nvPr/>
        </p:nvSpPr>
        <p:spPr>
          <a:xfrm>
            <a:off x="6091238" y="3562231"/>
            <a:ext cx="7934325" cy="1300996"/>
          </a:xfrm>
          <a:prstGeom prst="roundRect">
            <a:avLst>
              <a:gd name="adj" fmla="val 557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6271617" y="3742611"/>
            <a:ext cx="2585918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3"/>
              </a:lnSpc>
              <a:buNone/>
            </a:pPr>
            <a:r>
              <a:rPr lang="en-US" sz="178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Preparation Instructions</a:t>
            </a:r>
            <a:endParaRPr lang="en-US" sz="1786" dirty="0"/>
          </a:p>
        </p:txBody>
      </p:sp>
      <p:sp>
        <p:nvSpPr>
          <p:cNvPr id="12" name="Text 7"/>
          <p:cNvSpPr/>
          <p:nvPr/>
        </p:nvSpPr>
        <p:spPr>
          <a:xfrm>
            <a:off x="6271617" y="4129683"/>
            <a:ext cx="757356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clear and detailed steps for preparing the recipe, including cooking times and temperatures.</a:t>
            </a:r>
            <a:endParaRPr lang="en-US" sz="1361" dirty="0"/>
          </a:p>
        </p:txBody>
      </p:sp>
      <p:sp>
        <p:nvSpPr>
          <p:cNvPr id="13" name="Shape 8"/>
          <p:cNvSpPr/>
          <p:nvPr/>
        </p:nvSpPr>
        <p:spPr>
          <a:xfrm>
            <a:off x="6091238" y="5035987"/>
            <a:ext cx="7934325" cy="1024414"/>
          </a:xfrm>
          <a:prstGeom prst="roundRect">
            <a:avLst>
              <a:gd name="adj" fmla="val 708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271617" y="5216366"/>
            <a:ext cx="2519124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3"/>
              </a:lnSpc>
              <a:buNone/>
            </a:pPr>
            <a:r>
              <a:rPr lang="en-US" sz="178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Nutritional Information</a:t>
            </a:r>
            <a:endParaRPr lang="en-US" sz="1786" dirty="0"/>
          </a:p>
        </p:txBody>
      </p:sp>
      <p:sp>
        <p:nvSpPr>
          <p:cNvPr id="15" name="Text 10"/>
          <p:cNvSpPr/>
          <p:nvPr/>
        </p:nvSpPr>
        <p:spPr>
          <a:xfrm>
            <a:off x="6271617" y="5603438"/>
            <a:ext cx="7573566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the recipe's nutritional profile to ensure it meets dietary guidelines and preferences.</a:t>
            </a:r>
            <a:endParaRPr lang="en-US" sz="1361" dirty="0"/>
          </a:p>
        </p:txBody>
      </p:sp>
      <p:sp>
        <p:nvSpPr>
          <p:cNvPr id="16" name="Shape 11"/>
          <p:cNvSpPr/>
          <p:nvPr/>
        </p:nvSpPr>
        <p:spPr>
          <a:xfrm>
            <a:off x="6091238" y="6233160"/>
            <a:ext cx="7934325" cy="1024414"/>
          </a:xfrm>
          <a:prstGeom prst="roundRect">
            <a:avLst>
              <a:gd name="adj" fmla="val 708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6271617" y="6413540"/>
            <a:ext cx="2386251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33"/>
              </a:lnSpc>
              <a:buNone/>
            </a:pPr>
            <a:r>
              <a:rPr lang="en-US" sz="178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Taste and Presentation</a:t>
            </a:r>
            <a:endParaRPr lang="en-US" sz="1786" dirty="0"/>
          </a:p>
        </p:txBody>
      </p:sp>
      <p:sp>
        <p:nvSpPr>
          <p:cNvPr id="18" name="Text 13"/>
          <p:cNvSpPr/>
          <p:nvPr/>
        </p:nvSpPr>
        <p:spPr>
          <a:xfrm>
            <a:off x="6271617" y="6800612"/>
            <a:ext cx="7573566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 the recipe and refine it to achieve the desired flavor, texture, and visual appeal.</a:t>
            </a:r>
            <a:endParaRPr lang="en-US" sz="136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97219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97219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79" y="2784396"/>
            <a:ext cx="5054322" cy="340328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91238" y="475178"/>
            <a:ext cx="7934325" cy="11339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65"/>
              </a:lnSpc>
              <a:buNone/>
            </a:pPr>
            <a:r>
              <a:rPr lang="en-US" sz="357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Incorporating User Preferences and Dietary Restrictions</a:t>
            </a:r>
            <a:endParaRPr lang="en-US" sz="3572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1868329"/>
            <a:ext cx="431959" cy="43195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091238" y="2473047"/>
            <a:ext cx="2268260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Vegetarian</a:t>
            </a:r>
            <a:endParaRPr lang="en-US" sz="1786" dirty="0"/>
          </a:p>
        </p:txBody>
      </p:sp>
      <p:sp>
        <p:nvSpPr>
          <p:cNvPr id="9" name="Text 3"/>
          <p:cNvSpPr/>
          <p:nvPr/>
        </p:nvSpPr>
        <p:spPr>
          <a:xfrm>
            <a:off x="6091238" y="2860119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 plant-based recipes that exclude meat, poultry, and seafood.</a:t>
            </a:r>
            <a:endParaRPr lang="en-US" sz="1361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3655100"/>
            <a:ext cx="431959" cy="43195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091238" y="4259818"/>
            <a:ext cx="2268260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Gluten-Free</a:t>
            </a:r>
            <a:endParaRPr lang="en-US" sz="1786" dirty="0"/>
          </a:p>
        </p:txBody>
      </p:sp>
      <p:sp>
        <p:nvSpPr>
          <p:cNvPr id="12" name="Text 5"/>
          <p:cNvSpPr/>
          <p:nvPr/>
        </p:nvSpPr>
        <p:spPr>
          <a:xfrm>
            <a:off x="6091238" y="464689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recipes that use gluten-free ingredients and avoid wheat, barley, and rye.</a:t>
            </a:r>
            <a:endParaRPr lang="en-US" sz="1361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8" y="5441871"/>
            <a:ext cx="431959" cy="43195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091238" y="6046589"/>
            <a:ext cx="2268260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Low-Calorie</a:t>
            </a:r>
            <a:endParaRPr lang="en-US" sz="1786" dirty="0"/>
          </a:p>
        </p:txBody>
      </p:sp>
      <p:sp>
        <p:nvSpPr>
          <p:cNvPr id="15" name="Text 7"/>
          <p:cNvSpPr/>
          <p:nvPr/>
        </p:nvSpPr>
        <p:spPr>
          <a:xfrm>
            <a:off x="6091238" y="6433661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nutrient-dense, low-calorie options for health-conscious users.</a:t>
            </a:r>
            <a:endParaRPr lang="en-US" sz="1361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1238" y="7228642"/>
            <a:ext cx="431959" cy="431959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091238" y="7833360"/>
            <a:ext cx="2268260" cy="2834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33"/>
              </a:lnSpc>
              <a:buNone/>
            </a:pPr>
            <a:r>
              <a:rPr lang="en-US" sz="178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Dairy-Free</a:t>
            </a:r>
            <a:endParaRPr lang="en-US" sz="1786" dirty="0"/>
          </a:p>
        </p:txBody>
      </p:sp>
      <p:sp>
        <p:nvSpPr>
          <p:cNvPr id="18" name="Text 9"/>
          <p:cNvSpPr/>
          <p:nvPr/>
        </p:nvSpPr>
        <p:spPr>
          <a:xfrm>
            <a:off x="6091238" y="8220432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dairy-free recipes using non-dairy substitutes like plant-based milks.</a:t>
            </a:r>
            <a:endParaRPr lang="en-US" sz="136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0343" y="2323148"/>
            <a:ext cx="4953595" cy="358318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5927" y="698063"/>
            <a:ext cx="7652147" cy="13985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07"/>
              </a:lnSpc>
              <a:buNone/>
            </a:pPr>
            <a:r>
              <a:rPr lang="en-US" sz="4405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Optimizing Prompts for Diverse Recipe Types</a:t>
            </a:r>
            <a:endParaRPr lang="en-US" sz="4405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27" y="2416254"/>
            <a:ext cx="1065609" cy="170509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2131219" y="2629376"/>
            <a:ext cx="2797373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53"/>
              </a:lnSpc>
              <a:buNone/>
            </a:pPr>
            <a:r>
              <a:rPr lang="en-US" sz="2203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Cuisine Specific</a:t>
            </a:r>
            <a:endParaRPr lang="en-US" sz="2203" dirty="0"/>
          </a:p>
        </p:txBody>
      </p:sp>
      <p:sp>
        <p:nvSpPr>
          <p:cNvPr id="9" name="Text 3"/>
          <p:cNvSpPr/>
          <p:nvPr/>
        </p:nvSpPr>
        <p:spPr>
          <a:xfrm>
            <a:off x="2131219" y="3106936"/>
            <a:ext cx="6266855" cy="681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85"/>
              </a:lnSpc>
              <a:buNone/>
            </a:pPr>
            <a:r>
              <a:rPr lang="en-US" sz="167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 prompts to generate recipes from various cultural traditions, such as Italian, Mexican, or Thai.</a:t>
            </a:r>
            <a:endParaRPr lang="en-US" sz="1678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927" y="4121348"/>
            <a:ext cx="1065609" cy="170509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131219" y="4334470"/>
            <a:ext cx="2797373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53"/>
              </a:lnSpc>
              <a:buNone/>
            </a:pPr>
            <a:r>
              <a:rPr lang="en-US" sz="2203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Meal Types</a:t>
            </a:r>
            <a:endParaRPr lang="en-US" sz="2203" dirty="0"/>
          </a:p>
        </p:txBody>
      </p:sp>
      <p:sp>
        <p:nvSpPr>
          <p:cNvPr id="12" name="Text 5"/>
          <p:cNvSpPr/>
          <p:nvPr/>
        </p:nvSpPr>
        <p:spPr>
          <a:xfrm>
            <a:off x="2131219" y="4812030"/>
            <a:ext cx="6266855" cy="681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85"/>
              </a:lnSpc>
              <a:buNone/>
            </a:pPr>
            <a:r>
              <a:rPr lang="en-US" sz="167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Prompt for specific meal categories, like appetizers, main dishes, desserts, or side dishes.</a:t>
            </a:r>
            <a:endParaRPr lang="en-US" sz="1678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927" y="5826443"/>
            <a:ext cx="1065609" cy="170509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2131219" y="6039564"/>
            <a:ext cx="3247668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53"/>
              </a:lnSpc>
              <a:buNone/>
            </a:pPr>
            <a:r>
              <a:rPr lang="en-US" sz="2203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Ingredient Combinations</a:t>
            </a:r>
            <a:endParaRPr lang="en-US" sz="2203" dirty="0"/>
          </a:p>
        </p:txBody>
      </p:sp>
      <p:sp>
        <p:nvSpPr>
          <p:cNvPr id="15" name="Text 7"/>
          <p:cNvSpPr/>
          <p:nvPr/>
        </p:nvSpPr>
        <p:spPr>
          <a:xfrm>
            <a:off x="2131219" y="6517124"/>
            <a:ext cx="6266855" cy="6819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85"/>
              </a:lnSpc>
              <a:buNone/>
            </a:pPr>
            <a:r>
              <a:rPr lang="en-US" sz="167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Experiment with unique ingredient pairings to inspire novel and creative recipe ideas.</a:t>
            </a:r>
            <a:endParaRPr lang="en-US" sz="167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9688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1602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94967" y="2635448"/>
            <a:ext cx="9440347" cy="11339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465"/>
              </a:lnSpc>
              <a:buNone/>
            </a:pPr>
            <a:r>
              <a:rPr lang="en-US" sz="3572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Evaluating and Refining the Recipe Generator</a:t>
            </a:r>
            <a:endParaRPr lang="en-US" sz="3572" dirty="0"/>
          </a:p>
        </p:txBody>
      </p:sp>
      <p:sp>
        <p:nvSpPr>
          <p:cNvPr id="6" name="Shape 2"/>
          <p:cNvSpPr/>
          <p:nvPr/>
        </p:nvSpPr>
        <p:spPr>
          <a:xfrm>
            <a:off x="2594967" y="4028599"/>
            <a:ext cx="9440347" cy="3893106"/>
          </a:xfrm>
          <a:prstGeom prst="roundRect">
            <a:avLst>
              <a:gd name="adj" fmla="val 186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2602587" y="4036219"/>
            <a:ext cx="9424154" cy="4989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2776537" y="4147423"/>
            <a:ext cx="279165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Metric</a:t>
            </a:r>
            <a:endParaRPr lang="en-US" sz="1361" dirty="0"/>
          </a:p>
        </p:txBody>
      </p:sp>
      <p:sp>
        <p:nvSpPr>
          <p:cNvPr id="9" name="Text 5"/>
          <p:cNvSpPr/>
          <p:nvPr/>
        </p:nvSpPr>
        <p:spPr>
          <a:xfrm>
            <a:off x="5921335" y="4147423"/>
            <a:ext cx="278784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Description</a:t>
            </a:r>
            <a:endParaRPr lang="en-US" sz="1361" dirty="0"/>
          </a:p>
        </p:txBody>
      </p:sp>
      <p:sp>
        <p:nvSpPr>
          <p:cNvPr id="10" name="Text 6"/>
          <p:cNvSpPr/>
          <p:nvPr/>
        </p:nvSpPr>
        <p:spPr>
          <a:xfrm>
            <a:off x="9062323" y="4147423"/>
            <a:ext cx="279165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</a:t>
            </a:r>
            <a:endParaRPr lang="en-US" sz="1361" dirty="0"/>
          </a:p>
        </p:txBody>
      </p:sp>
      <p:sp>
        <p:nvSpPr>
          <p:cNvPr id="11" name="Shape 7"/>
          <p:cNvSpPr/>
          <p:nvPr/>
        </p:nvSpPr>
        <p:spPr>
          <a:xfrm>
            <a:off x="2602587" y="4535210"/>
            <a:ext cx="9424154" cy="7755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2776537" y="4646414"/>
            <a:ext cx="279165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</a:t>
            </a:r>
            <a:endParaRPr lang="en-US" sz="1361" dirty="0"/>
          </a:p>
        </p:txBody>
      </p:sp>
      <p:sp>
        <p:nvSpPr>
          <p:cNvPr id="13" name="Text 9"/>
          <p:cNvSpPr/>
          <p:nvPr/>
        </p:nvSpPr>
        <p:spPr>
          <a:xfrm>
            <a:off x="5921335" y="4646414"/>
            <a:ext cx="2787848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closely the generated recipes match the input prompts</a:t>
            </a:r>
            <a:endParaRPr lang="en-US" sz="1361" dirty="0"/>
          </a:p>
        </p:txBody>
      </p:sp>
      <p:sp>
        <p:nvSpPr>
          <p:cNvPr id="14" name="Text 10"/>
          <p:cNvSpPr/>
          <p:nvPr/>
        </p:nvSpPr>
        <p:spPr>
          <a:xfrm>
            <a:off x="9062323" y="4646414"/>
            <a:ext cx="279165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90%</a:t>
            </a:r>
            <a:endParaRPr lang="en-US" sz="1361" dirty="0"/>
          </a:p>
        </p:txBody>
      </p:sp>
      <p:sp>
        <p:nvSpPr>
          <p:cNvPr id="15" name="Shape 11"/>
          <p:cNvSpPr/>
          <p:nvPr/>
        </p:nvSpPr>
        <p:spPr>
          <a:xfrm>
            <a:off x="2602587" y="5310783"/>
            <a:ext cx="9424154" cy="7755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2776537" y="5421987"/>
            <a:ext cx="279165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Diversity</a:t>
            </a:r>
            <a:endParaRPr lang="en-US" sz="1361" dirty="0"/>
          </a:p>
        </p:txBody>
      </p:sp>
      <p:sp>
        <p:nvSpPr>
          <p:cNvPr id="17" name="Text 13"/>
          <p:cNvSpPr/>
          <p:nvPr/>
        </p:nvSpPr>
        <p:spPr>
          <a:xfrm>
            <a:off x="5921335" y="5421987"/>
            <a:ext cx="2787848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range of unique recipe types and flavor profiles produced</a:t>
            </a:r>
            <a:endParaRPr lang="en-US" sz="1361" dirty="0"/>
          </a:p>
        </p:txBody>
      </p:sp>
      <p:sp>
        <p:nvSpPr>
          <p:cNvPr id="18" name="Text 14"/>
          <p:cNvSpPr/>
          <p:nvPr/>
        </p:nvSpPr>
        <p:spPr>
          <a:xfrm>
            <a:off x="9062323" y="5421987"/>
            <a:ext cx="279165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1361" dirty="0"/>
          </a:p>
        </p:txBody>
      </p:sp>
      <p:sp>
        <p:nvSpPr>
          <p:cNvPr id="19" name="Shape 15"/>
          <p:cNvSpPr/>
          <p:nvPr/>
        </p:nvSpPr>
        <p:spPr>
          <a:xfrm>
            <a:off x="2602587" y="6086356"/>
            <a:ext cx="9424154" cy="7755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2776537" y="6197560"/>
            <a:ext cx="279165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Practicality</a:t>
            </a:r>
            <a:endParaRPr lang="en-US" sz="1361" dirty="0"/>
          </a:p>
        </p:txBody>
      </p:sp>
      <p:sp>
        <p:nvSpPr>
          <p:cNvPr id="21" name="Text 17"/>
          <p:cNvSpPr/>
          <p:nvPr/>
        </p:nvSpPr>
        <p:spPr>
          <a:xfrm>
            <a:off x="5921335" y="6197560"/>
            <a:ext cx="2787848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feasibility and ease of preparing the generated recipes</a:t>
            </a:r>
            <a:endParaRPr lang="en-US" sz="1361" dirty="0"/>
          </a:p>
        </p:txBody>
      </p:sp>
      <p:sp>
        <p:nvSpPr>
          <p:cNvPr id="22" name="Text 18"/>
          <p:cNvSpPr/>
          <p:nvPr/>
        </p:nvSpPr>
        <p:spPr>
          <a:xfrm>
            <a:off x="9062323" y="6197560"/>
            <a:ext cx="279165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90%</a:t>
            </a:r>
            <a:endParaRPr lang="en-US" sz="1361" dirty="0"/>
          </a:p>
        </p:txBody>
      </p:sp>
      <p:sp>
        <p:nvSpPr>
          <p:cNvPr id="23" name="Shape 19"/>
          <p:cNvSpPr/>
          <p:nvPr/>
        </p:nvSpPr>
        <p:spPr>
          <a:xfrm>
            <a:off x="2602587" y="6861929"/>
            <a:ext cx="9424154" cy="10521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2776537" y="6973133"/>
            <a:ext cx="279165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Satisfaction</a:t>
            </a:r>
            <a:endParaRPr lang="en-US" sz="1361" dirty="0"/>
          </a:p>
        </p:txBody>
      </p:sp>
      <p:sp>
        <p:nvSpPr>
          <p:cNvPr id="25" name="Text 21"/>
          <p:cNvSpPr/>
          <p:nvPr/>
        </p:nvSpPr>
        <p:spPr>
          <a:xfrm>
            <a:off x="5921335" y="6973133"/>
            <a:ext cx="2787848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Feedback from users on the quality and usefulness of the recipes</a:t>
            </a:r>
            <a:endParaRPr lang="en-US" sz="1361" dirty="0"/>
          </a:p>
        </p:txBody>
      </p:sp>
      <p:sp>
        <p:nvSpPr>
          <p:cNvPr id="26" name="Text 22"/>
          <p:cNvSpPr/>
          <p:nvPr/>
        </p:nvSpPr>
        <p:spPr>
          <a:xfrm>
            <a:off x="9062323" y="6973133"/>
            <a:ext cx="279165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136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594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Neelu</cp:lastModifiedBy>
  <cp:revision>3</cp:revision>
  <dcterms:created xsi:type="dcterms:W3CDTF">2024-08-03T10:50:58Z</dcterms:created>
  <dcterms:modified xsi:type="dcterms:W3CDTF">2024-08-03T10:56:29Z</dcterms:modified>
</cp:coreProperties>
</file>